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66" r:id="rId3"/>
    <p:sldId id="257" r:id="rId4"/>
    <p:sldId id="258" r:id="rId5"/>
    <p:sldId id="267" r:id="rId6"/>
    <p:sldId id="268" r:id="rId7"/>
    <p:sldId id="281" r:id="rId8"/>
    <p:sldId id="279" r:id="rId9"/>
    <p:sldId id="275" r:id="rId10"/>
    <p:sldId id="280" r:id="rId11"/>
    <p:sldId id="28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1" d="100"/>
          <a:sy n="81" d="100"/>
        </p:scale>
        <p:origin x="18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0DE7E5-38F9-4119-AFE6-7F15967701BF}" type="datetimeFigureOut">
              <a:rPr lang="en-US" smtClean="0"/>
              <a:t>4/15/2019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F8ED1E-9DA8-417E-B5CB-AABADBC17298}" type="slidenum">
              <a:rPr lang="en-US" smtClean="0"/>
              <a:t>‹#›</a:t>
            </a:fld>
            <a:endParaRPr lang="en-US"/>
          </a:p>
        </p:txBody>
      </p:sp>
    </p:spTree>
    <p:extLst>
      <p:ext uri="{BB962C8B-B14F-4D97-AF65-F5344CB8AC3E}">
        <p14:creationId xmlns:p14="http://schemas.microsoft.com/office/powerpoint/2010/main" val="1108041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F8ED1E-9DA8-417E-B5CB-AABADBC17298}" type="slidenum">
              <a:rPr lang="en-US" smtClean="0"/>
              <a:t>3</a:t>
            </a:fld>
            <a:endParaRPr lang="en-US"/>
          </a:p>
        </p:txBody>
      </p:sp>
    </p:spTree>
    <p:extLst>
      <p:ext uri="{BB962C8B-B14F-4D97-AF65-F5344CB8AC3E}">
        <p14:creationId xmlns:p14="http://schemas.microsoft.com/office/powerpoint/2010/main" val="2358532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F8ED1E-9DA8-417E-B5CB-AABADBC17298}" type="slidenum">
              <a:rPr lang="en-US" smtClean="0"/>
              <a:t>6</a:t>
            </a:fld>
            <a:endParaRPr lang="en-US"/>
          </a:p>
        </p:txBody>
      </p:sp>
    </p:spTree>
    <p:extLst>
      <p:ext uri="{BB962C8B-B14F-4D97-AF65-F5344CB8AC3E}">
        <p14:creationId xmlns:p14="http://schemas.microsoft.com/office/powerpoint/2010/main" val="3824489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F8ED1E-9DA8-417E-B5CB-AABADBC17298}" type="slidenum">
              <a:rPr lang="en-US" smtClean="0"/>
              <a:t>7</a:t>
            </a:fld>
            <a:endParaRPr lang="en-US"/>
          </a:p>
        </p:txBody>
      </p:sp>
    </p:spTree>
    <p:extLst>
      <p:ext uri="{BB962C8B-B14F-4D97-AF65-F5344CB8AC3E}">
        <p14:creationId xmlns:p14="http://schemas.microsoft.com/office/powerpoint/2010/main" val="2518234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F8ED1E-9DA8-417E-B5CB-AABADBC17298}" type="slidenum">
              <a:rPr lang="en-US" smtClean="0"/>
              <a:t>8</a:t>
            </a:fld>
            <a:endParaRPr lang="en-US"/>
          </a:p>
        </p:txBody>
      </p:sp>
    </p:spTree>
    <p:extLst>
      <p:ext uri="{BB962C8B-B14F-4D97-AF65-F5344CB8AC3E}">
        <p14:creationId xmlns:p14="http://schemas.microsoft.com/office/powerpoint/2010/main" val="3410132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F8ED1E-9DA8-417E-B5CB-AABADBC17298}" type="slidenum">
              <a:rPr lang="en-US" smtClean="0"/>
              <a:t>10</a:t>
            </a:fld>
            <a:endParaRPr lang="en-US"/>
          </a:p>
        </p:txBody>
      </p:sp>
    </p:spTree>
    <p:extLst>
      <p:ext uri="{BB962C8B-B14F-4D97-AF65-F5344CB8AC3E}">
        <p14:creationId xmlns:p14="http://schemas.microsoft.com/office/powerpoint/2010/main" val="2748005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F8ED1E-9DA8-417E-B5CB-AABADBC17298}" type="slidenum">
              <a:rPr lang="en-US" smtClean="0"/>
              <a:t>11</a:t>
            </a:fld>
            <a:endParaRPr lang="en-US"/>
          </a:p>
        </p:txBody>
      </p:sp>
    </p:spTree>
    <p:extLst>
      <p:ext uri="{BB962C8B-B14F-4D97-AF65-F5344CB8AC3E}">
        <p14:creationId xmlns:p14="http://schemas.microsoft.com/office/powerpoint/2010/main" val="3124275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945976D3-25D6-4105-9B83-4C49A1CBD2CB}" type="datetimeFigureOut">
              <a:rPr lang="en-US" smtClean="0"/>
              <a:t>4/15/2019</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C37B0F31-A8B5-4550-95DC-A2BFB0DA5EF0}"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5976D3-25D6-4105-9B83-4C49A1CBD2CB}"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B0F31-A8B5-4550-95DC-A2BFB0DA5EF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5976D3-25D6-4105-9B83-4C49A1CBD2CB}"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C37B0F31-A8B5-4550-95DC-A2BFB0DA5EF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5976D3-25D6-4105-9B83-4C49A1CBD2CB}"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B0F31-A8B5-4550-95DC-A2BFB0DA5EF0}"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945976D3-25D6-4105-9B83-4C49A1CBD2CB}" type="datetimeFigureOut">
              <a:rPr lang="en-US" smtClean="0"/>
              <a:t>4/15/2019</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C37B0F31-A8B5-4550-95DC-A2BFB0DA5EF0}"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5976D3-25D6-4105-9B83-4C49A1CBD2CB}" type="datetimeFigureOut">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7B0F31-A8B5-4550-95DC-A2BFB0DA5EF0}"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45976D3-25D6-4105-9B83-4C49A1CBD2CB}" type="datetimeFigureOut">
              <a:rPr lang="en-US" smtClean="0"/>
              <a:t>4/15/2019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7B0F31-A8B5-4550-95DC-A2BFB0DA5EF0}"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45976D3-25D6-4105-9B83-4C49A1CBD2CB}" type="datetimeFigureOut">
              <a:rPr lang="en-US" smtClean="0"/>
              <a:t>4/15/2019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7B0F31-A8B5-4550-95DC-A2BFB0DA5EF0}"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45976D3-25D6-4105-9B83-4C49A1CBD2CB}" type="datetimeFigureOut">
              <a:rPr lang="en-US" smtClean="0"/>
              <a:t>4/15/2019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7B0F31-A8B5-4550-95DC-A2BFB0DA5EF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5976D3-25D6-4105-9B83-4C49A1CBD2CB}" type="datetimeFigureOut">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C37B0F31-A8B5-4550-95DC-A2BFB0DA5EF0}"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5976D3-25D6-4105-9B83-4C49A1CBD2CB}" type="datetimeFigureOut">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7B0F31-A8B5-4550-95DC-A2BFB0DA5EF0}"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945976D3-25D6-4105-9B83-4C49A1CBD2CB}" type="datetimeFigureOut">
              <a:rPr lang="en-US" smtClean="0"/>
              <a:t>4/15/2019</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C37B0F31-A8B5-4550-95DC-A2BFB0DA5EF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10400" y="2514600"/>
            <a:ext cx="1981200" cy="1828800"/>
          </a:xfrm>
        </p:spPr>
        <p:txBody>
          <a:bodyPr>
            <a:normAutofit/>
          </a:bodyPr>
          <a:lstStyle/>
          <a:p>
            <a:r>
              <a:rPr lang="en-US" sz="1800" dirty="0" smtClean="0"/>
              <a:t>April </a:t>
            </a:r>
            <a:r>
              <a:rPr lang="en-US" sz="1800" dirty="0" smtClean="0"/>
              <a:t>17, </a:t>
            </a:r>
            <a:r>
              <a:rPr lang="en-US" sz="1800" dirty="0" smtClean="0"/>
              <a:t>2019 </a:t>
            </a:r>
          </a:p>
          <a:p>
            <a:r>
              <a:rPr lang="en-US" sz="1800" dirty="0" smtClean="0"/>
              <a:t>Coordinating   </a:t>
            </a:r>
            <a:r>
              <a:rPr lang="en-US" sz="1800" dirty="0" smtClean="0"/>
              <a:t>Committee</a:t>
            </a:r>
          </a:p>
        </p:txBody>
      </p:sp>
      <p:sp>
        <p:nvSpPr>
          <p:cNvPr id="2" name="Title 1"/>
          <p:cNvSpPr>
            <a:spLocks noGrp="1"/>
          </p:cNvSpPr>
          <p:nvPr>
            <p:ph type="title"/>
          </p:nvPr>
        </p:nvSpPr>
        <p:spPr>
          <a:xfrm>
            <a:off x="448491" y="2514600"/>
            <a:ext cx="6324600" cy="1828800"/>
          </a:xfrm>
        </p:spPr>
        <p:txBody>
          <a:bodyPr/>
          <a:lstStyle/>
          <a:p>
            <a:r>
              <a:rPr lang="en-US" dirty="0" smtClean="0"/>
              <a:t>Lackawanna/Luzerne MPO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6791" y="838200"/>
            <a:ext cx="3048000" cy="1219200"/>
          </a:xfrm>
          <a:prstGeom prst="rect">
            <a:avLst/>
          </a:prstGeom>
        </p:spPr>
      </p:pic>
    </p:spTree>
    <p:extLst>
      <p:ext uri="{BB962C8B-B14F-4D97-AF65-F5344CB8AC3E}">
        <p14:creationId xmlns:p14="http://schemas.microsoft.com/office/powerpoint/2010/main" val="344707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a:t>Let Projects </a:t>
            </a:r>
            <a:r>
              <a:rPr lang="en-US" sz="2400" dirty="0" smtClean="0"/>
              <a:t>APR - JUN 2019:</a:t>
            </a:r>
            <a:endParaRPr lang="en-US" sz="2400" dirty="0"/>
          </a:p>
        </p:txBody>
      </p:sp>
      <p:sp>
        <p:nvSpPr>
          <p:cNvPr id="5" name="Rectangle 4"/>
          <p:cNvSpPr/>
          <p:nvPr/>
        </p:nvSpPr>
        <p:spPr>
          <a:xfrm>
            <a:off x="76200" y="1602485"/>
            <a:ext cx="4943253" cy="1569660"/>
          </a:xfrm>
          <a:prstGeom prst="rect">
            <a:avLst/>
          </a:prstGeom>
        </p:spPr>
        <p:txBody>
          <a:bodyPr wrap="square">
            <a:spAutoFit/>
          </a:bodyPr>
          <a:lstStyle/>
          <a:p>
            <a:r>
              <a:rPr lang="en-US" sz="1200" dirty="0"/>
              <a:t>Project ID</a:t>
            </a:r>
            <a:r>
              <a:rPr lang="en-US" sz="1200" dirty="0" smtClean="0"/>
              <a:t>: 102557</a:t>
            </a:r>
            <a:endParaRPr lang="en-US" sz="1200" dirty="0"/>
          </a:p>
          <a:p>
            <a:r>
              <a:rPr lang="en-US" sz="1200" dirty="0"/>
              <a:t>Project Title: </a:t>
            </a:r>
            <a:r>
              <a:rPr lang="en-US" sz="1200" dirty="0" smtClean="0"/>
              <a:t>Fed Aid Paving 4-19-FP1 SR 6006, 6 &amp; 1041</a:t>
            </a:r>
            <a:endParaRPr lang="en-US" sz="1200" dirty="0"/>
          </a:p>
          <a:p>
            <a:r>
              <a:rPr lang="en-US" sz="1200" dirty="0"/>
              <a:t>County: Lackawanna</a:t>
            </a:r>
          </a:p>
          <a:p>
            <a:r>
              <a:rPr lang="en-US" sz="1200" dirty="0"/>
              <a:t>Municipality</a:t>
            </a:r>
            <a:r>
              <a:rPr lang="en-US" sz="1200" dirty="0" smtClean="0"/>
              <a:t>: Scott, Carbondale, &amp; South Abington Townships &amp; </a:t>
            </a:r>
          </a:p>
          <a:p>
            <a:r>
              <a:rPr lang="en-US" sz="1200" dirty="0" smtClean="0"/>
              <a:t>Blakely, Dickson City, &amp; </a:t>
            </a:r>
            <a:r>
              <a:rPr lang="en-US" sz="1200" dirty="0" err="1" smtClean="0"/>
              <a:t>Archbald</a:t>
            </a:r>
            <a:r>
              <a:rPr lang="en-US" sz="1200" dirty="0" smtClean="0"/>
              <a:t> Boroughs</a:t>
            </a:r>
            <a:endParaRPr lang="en-US" sz="1200" dirty="0"/>
          </a:p>
          <a:p>
            <a:r>
              <a:rPr lang="en-US" sz="1200" dirty="0"/>
              <a:t>Route: </a:t>
            </a:r>
            <a:r>
              <a:rPr lang="en-US" sz="1200" dirty="0" smtClean="0"/>
              <a:t>SR 6, 1041, 6006</a:t>
            </a:r>
            <a:endParaRPr lang="en-US" sz="1200" dirty="0"/>
          </a:p>
          <a:p>
            <a:r>
              <a:rPr lang="en-US" sz="1200" dirty="0"/>
              <a:t>Improvement Type: </a:t>
            </a:r>
            <a:r>
              <a:rPr lang="en-US" sz="1200" dirty="0" smtClean="0"/>
              <a:t>Resurfacing</a:t>
            </a:r>
          </a:p>
          <a:p>
            <a:r>
              <a:rPr lang="en-US" sz="1200" dirty="0" smtClean="0"/>
              <a:t>Let </a:t>
            </a:r>
            <a:r>
              <a:rPr lang="en-US" sz="1200" dirty="0"/>
              <a:t>Date: </a:t>
            </a:r>
            <a:r>
              <a:rPr lang="en-US" sz="1200" dirty="0" smtClean="0"/>
              <a:t>6.6.2019</a:t>
            </a:r>
            <a:endParaRPr lang="en-US" sz="120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304800"/>
            <a:ext cx="2667000" cy="1066800"/>
          </a:xfrm>
          <a:prstGeom prst="rect">
            <a:avLst/>
          </a:prstGeom>
        </p:spPr>
      </p:pic>
      <p:sp>
        <p:nvSpPr>
          <p:cNvPr id="3" name="Rectangle 2"/>
          <p:cNvSpPr/>
          <p:nvPr/>
        </p:nvSpPr>
        <p:spPr>
          <a:xfrm>
            <a:off x="4679695" y="4915200"/>
            <a:ext cx="4343400" cy="1754326"/>
          </a:xfrm>
          <a:prstGeom prst="rect">
            <a:avLst/>
          </a:prstGeom>
        </p:spPr>
        <p:txBody>
          <a:bodyPr wrap="square">
            <a:spAutoFit/>
          </a:bodyPr>
          <a:lstStyle/>
          <a:p>
            <a:r>
              <a:rPr lang="en-US" dirty="0" err="1" smtClean="0"/>
              <a:t>FedAid</a:t>
            </a:r>
            <a:r>
              <a:rPr lang="en-US" dirty="0" smtClean="0"/>
              <a:t> </a:t>
            </a:r>
            <a:r>
              <a:rPr lang="en-US" dirty="0"/>
              <a:t>Paving on SR 6 (Robert P Casey Highway) 1041 (Cottage/Pike Street) and 6006 (Scranton-Carbondale Highway), in Scott, Carbondale and South Abington Townships and Blakely, Dickson City and </a:t>
            </a:r>
            <a:r>
              <a:rPr lang="en-US" dirty="0" err="1"/>
              <a:t>Archbald</a:t>
            </a:r>
            <a:r>
              <a:rPr lang="en-US" dirty="0"/>
              <a:t> Boroughs</a:t>
            </a:r>
            <a:endParaRPr lang="en-US" sz="16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9695" y="1721912"/>
            <a:ext cx="4343399" cy="320233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1" y="3172144"/>
            <a:ext cx="4527294" cy="3914456"/>
          </a:xfrm>
          <a:prstGeom prst="rect">
            <a:avLst/>
          </a:prstGeom>
        </p:spPr>
      </p:pic>
    </p:spTree>
    <p:extLst>
      <p:ext uri="{BB962C8B-B14F-4D97-AF65-F5344CB8AC3E}">
        <p14:creationId xmlns:p14="http://schemas.microsoft.com/office/powerpoint/2010/main" val="329034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a:t>Let Projects </a:t>
            </a:r>
            <a:r>
              <a:rPr lang="en-US" sz="2400" dirty="0" smtClean="0"/>
              <a:t>APR - JUN 2019:</a:t>
            </a:r>
            <a:endParaRPr lang="en-US" sz="2400" dirty="0"/>
          </a:p>
        </p:txBody>
      </p:sp>
      <p:sp>
        <p:nvSpPr>
          <p:cNvPr id="5" name="Rectangle 4"/>
          <p:cNvSpPr/>
          <p:nvPr/>
        </p:nvSpPr>
        <p:spPr>
          <a:xfrm>
            <a:off x="76200" y="1602485"/>
            <a:ext cx="4943253" cy="1384995"/>
          </a:xfrm>
          <a:prstGeom prst="rect">
            <a:avLst/>
          </a:prstGeom>
        </p:spPr>
        <p:txBody>
          <a:bodyPr wrap="square">
            <a:spAutoFit/>
          </a:bodyPr>
          <a:lstStyle/>
          <a:p>
            <a:r>
              <a:rPr lang="en-US" sz="1200" dirty="0"/>
              <a:t>Project ID</a:t>
            </a:r>
            <a:r>
              <a:rPr lang="en-US" sz="1200" dirty="0" smtClean="0"/>
              <a:t>: 102899</a:t>
            </a:r>
            <a:endParaRPr lang="en-US" sz="1200" dirty="0"/>
          </a:p>
          <a:p>
            <a:r>
              <a:rPr lang="en-US" sz="1200" dirty="0"/>
              <a:t>Project Title:  Lackawanna SR 1027 </a:t>
            </a:r>
            <a:r>
              <a:rPr lang="en-US" sz="1200" dirty="0" smtClean="0"/>
              <a:t>Paving</a:t>
            </a:r>
          </a:p>
          <a:p>
            <a:r>
              <a:rPr lang="en-US" sz="1200" dirty="0" smtClean="0"/>
              <a:t>County</a:t>
            </a:r>
            <a:r>
              <a:rPr lang="en-US" sz="1200" dirty="0"/>
              <a:t>: Lackawanna</a:t>
            </a:r>
          </a:p>
          <a:p>
            <a:r>
              <a:rPr lang="en-US" sz="1200" dirty="0" smtClean="0"/>
              <a:t>Municipality: South Abington &amp; Scott Townships </a:t>
            </a:r>
          </a:p>
          <a:p>
            <a:r>
              <a:rPr lang="en-US" sz="1200" dirty="0" smtClean="0"/>
              <a:t>Route</a:t>
            </a:r>
            <a:r>
              <a:rPr lang="en-US" sz="1200" dirty="0"/>
              <a:t>: </a:t>
            </a:r>
            <a:r>
              <a:rPr lang="en-US" sz="1200" dirty="0" smtClean="0"/>
              <a:t>1027</a:t>
            </a:r>
            <a:endParaRPr lang="en-US" sz="1200" dirty="0"/>
          </a:p>
          <a:p>
            <a:r>
              <a:rPr lang="en-US" sz="1200" dirty="0"/>
              <a:t>Improvement Type: </a:t>
            </a:r>
            <a:r>
              <a:rPr lang="en-US" sz="1200" dirty="0" smtClean="0"/>
              <a:t>Resurfacing</a:t>
            </a:r>
          </a:p>
          <a:p>
            <a:r>
              <a:rPr lang="en-US" sz="1200" dirty="0" smtClean="0"/>
              <a:t>Let </a:t>
            </a:r>
            <a:r>
              <a:rPr lang="en-US" sz="1200" dirty="0"/>
              <a:t>Date: </a:t>
            </a:r>
            <a:r>
              <a:rPr lang="en-US" sz="1200" dirty="0" smtClean="0"/>
              <a:t>6.6.2019</a:t>
            </a:r>
            <a:endParaRPr lang="en-US" sz="120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304800"/>
            <a:ext cx="2667000" cy="1066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9694" y="1602485"/>
            <a:ext cx="4311905" cy="332175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2987480"/>
            <a:ext cx="4451094" cy="5049924"/>
          </a:xfrm>
          <a:prstGeom prst="rect">
            <a:avLst/>
          </a:prstGeom>
        </p:spPr>
      </p:pic>
      <p:sp>
        <p:nvSpPr>
          <p:cNvPr id="7" name="Rectangle 6"/>
          <p:cNvSpPr/>
          <p:nvPr/>
        </p:nvSpPr>
        <p:spPr>
          <a:xfrm>
            <a:off x="4679695" y="5043671"/>
            <a:ext cx="4572000" cy="1477328"/>
          </a:xfrm>
          <a:prstGeom prst="rect">
            <a:avLst/>
          </a:prstGeom>
        </p:spPr>
        <p:txBody>
          <a:bodyPr>
            <a:spAutoFit/>
          </a:bodyPr>
          <a:lstStyle/>
          <a:p>
            <a:r>
              <a:rPr lang="en-US" dirty="0"/>
              <a:t>Resurfacing on State Route 1027 (Layton Road) from State Route 11 (Northern Boulevard) to State Route 632 (Commerce Road), South Abington, Scott Townships, Lackawanna County.</a:t>
            </a:r>
          </a:p>
        </p:txBody>
      </p:sp>
    </p:spTree>
    <p:extLst>
      <p:ext uri="{BB962C8B-B14F-4D97-AF65-F5344CB8AC3E}">
        <p14:creationId xmlns:p14="http://schemas.microsoft.com/office/powerpoint/2010/main" val="312321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April – June 2019</a:t>
            </a:r>
          </a:p>
        </p:txBody>
      </p:sp>
      <p:sp>
        <p:nvSpPr>
          <p:cNvPr id="3" name="Title 2"/>
          <p:cNvSpPr>
            <a:spLocks noGrp="1"/>
          </p:cNvSpPr>
          <p:nvPr>
            <p:ph type="title"/>
          </p:nvPr>
        </p:nvSpPr>
        <p:spPr/>
        <p:txBody>
          <a:bodyPr/>
          <a:lstStyle/>
          <a:p>
            <a:pPr algn="ctr"/>
            <a:r>
              <a:rPr lang="en-US" dirty="0" err="1" smtClean="0"/>
              <a:t>LeT</a:t>
            </a:r>
            <a:r>
              <a:rPr lang="en-US" dirty="0" smtClean="0"/>
              <a:t/>
            </a:r>
            <a:br>
              <a:rPr lang="en-US" dirty="0" smtClean="0"/>
            </a:br>
            <a:r>
              <a:rPr lang="en-US" dirty="0" smtClean="0"/>
              <a:t>PROJECTS</a:t>
            </a:r>
            <a:br>
              <a:rPr lang="en-US" dirty="0" smtClean="0"/>
            </a:br>
            <a:endParaRPr lang="en-US" dirty="0"/>
          </a:p>
        </p:txBody>
      </p:sp>
    </p:spTree>
    <p:extLst>
      <p:ext uri="{BB962C8B-B14F-4D97-AF65-F5344CB8AC3E}">
        <p14:creationId xmlns:p14="http://schemas.microsoft.com/office/powerpoint/2010/main" val="243144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smtClean="0"/>
              <a:t>Let Projects APR – JUN 2019:</a:t>
            </a:r>
            <a:endParaRPr lang="en-US" sz="2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304800"/>
            <a:ext cx="2667000" cy="1066800"/>
          </a:xfrm>
          <a:prstGeom prst="rect">
            <a:avLst/>
          </a:prstGeom>
        </p:spPr>
      </p:pic>
      <p:sp>
        <p:nvSpPr>
          <p:cNvPr id="4" name="Rectangle 3"/>
          <p:cNvSpPr/>
          <p:nvPr/>
        </p:nvSpPr>
        <p:spPr>
          <a:xfrm>
            <a:off x="152400" y="1632596"/>
            <a:ext cx="4572000" cy="1384995"/>
          </a:xfrm>
          <a:prstGeom prst="rect">
            <a:avLst/>
          </a:prstGeom>
        </p:spPr>
        <p:txBody>
          <a:bodyPr>
            <a:spAutoFit/>
          </a:bodyPr>
          <a:lstStyle/>
          <a:p>
            <a:r>
              <a:rPr lang="en-US" sz="1200" dirty="0" smtClean="0"/>
              <a:t>Project ID: 112811</a:t>
            </a:r>
            <a:endParaRPr lang="en-US" sz="1200" dirty="0"/>
          </a:p>
          <a:p>
            <a:r>
              <a:rPr lang="en-US" sz="1200" dirty="0" smtClean="0"/>
              <a:t>Project Title</a:t>
            </a:r>
            <a:r>
              <a:rPr lang="en-US" sz="1200" dirty="0"/>
              <a:t>: </a:t>
            </a:r>
            <a:r>
              <a:rPr lang="en-US" sz="1200" dirty="0" smtClean="0"/>
              <a:t>SR 92 Emergency Roadway Depression</a:t>
            </a:r>
          </a:p>
          <a:p>
            <a:r>
              <a:rPr lang="en-US" sz="1200" dirty="0" smtClean="0"/>
              <a:t>County</a:t>
            </a:r>
            <a:r>
              <a:rPr lang="en-US" sz="1200" dirty="0"/>
              <a:t>: </a:t>
            </a:r>
            <a:r>
              <a:rPr lang="en-US" sz="1200" dirty="0" smtClean="0"/>
              <a:t>Luzerne</a:t>
            </a:r>
            <a:endParaRPr lang="en-US" sz="1200" dirty="0"/>
          </a:p>
          <a:p>
            <a:r>
              <a:rPr lang="en-US" sz="1200" dirty="0" smtClean="0"/>
              <a:t>Municipality: Exeter Borough</a:t>
            </a:r>
          </a:p>
          <a:p>
            <a:r>
              <a:rPr lang="en-US" sz="1200" dirty="0" smtClean="0"/>
              <a:t>Route: SR 92 from Kern Street to past Bennett Street</a:t>
            </a:r>
          </a:p>
          <a:p>
            <a:r>
              <a:rPr lang="en-US" sz="1200" dirty="0" smtClean="0"/>
              <a:t>Improvement </a:t>
            </a:r>
            <a:r>
              <a:rPr lang="en-US" sz="1200" dirty="0"/>
              <a:t>Type: </a:t>
            </a:r>
            <a:r>
              <a:rPr lang="en-US" sz="1200" dirty="0" smtClean="0"/>
              <a:t>Highway Restoration</a:t>
            </a:r>
          </a:p>
          <a:p>
            <a:r>
              <a:rPr lang="en-US" sz="1200" dirty="0" smtClean="0"/>
              <a:t>Let Date</a:t>
            </a:r>
            <a:r>
              <a:rPr lang="en-US" sz="1200" dirty="0"/>
              <a:t>: </a:t>
            </a:r>
            <a:r>
              <a:rPr lang="en-US" sz="1200" dirty="0" smtClean="0"/>
              <a:t>3.29.2019</a:t>
            </a:r>
            <a:endParaRPr lang="en-US" sz="1600" dirty="0" smtClean="0"/>
          </a:p>
        </p:txBody>
      </p:sp>
      <p:sp>
        <p:nvSpPr>
          <p:cNvPr id="6" name="Rectangle 5"/>
          <p:cNvSpPr/>
          <p:nvPr/>
        </p:nvSpPr>
        <p:spPr>
          <a:xfrm>
            <a:off x="4724400" y="5203088"/>
            <a:ext cx="4419600" cy="1200329"/>
          </a:xfrm>
          <a:prstGeom prst="rect">
            <a:avLst/>
          </a:prstGeom>
        </p:spPr>
        <p:txBody>
          <a:bodyPr wrap="square">
            <a:spAutoFit/>
          </a:bodyPr>
          <a:lstStyle/>
          <a:p>
            <a:r>
              <a:rPr lang="en-US" dirty="0"/>
              <a:t> Emergency roadway repair on State Route 92 (Exeter Avenue) from Kern Street to past Bennett Street, Exeter Borough, Luzerne County.</a:t>
            </a:r>
          </a:p>
        </p:txBody>
      </p:sp>
      <p:pic>
        <p:nvPicPr>
          <p:cNvPr id="5" name="Picture 4"/>
          <p:cNvPicPr>
            <a:picLocks noChangeAspect="1"/>
          </p:cNvPicPr>
          <p:nvPr/>
        </p:nvPicPr>
        <p:blipFill>
          <a:blip r:embed="rId4"/>
          <a:stretch>
            <a:fillRect/>
          </a:stretch>
        </p:blipFill>
        <p:spPr>
          <a:xfrm>
            <a:off x="4686300" y="1634575"/>
            <a:ext cx="4372208" cy="3568513"/>
          </a:xfrm>
          <a:prstGeom prst="rect">
            <a:avLst/>
          </a:prstGeom>
        </p:spPr>
      </p:pic>
      <p:pic>
        <p:nvPicPr>
          <p:cNvPr id="7" name="Picture 6"/>
          <p:cNvPicPr>
            <a:picLocks noChangeAspect="1"/>
          </p:cNvPicPr>
          <p:nvPr/>
        </p:nvPicPr>
        <p:blipFill>
          <a:blip r:embed="rId5"/>
          <a:stretch>
            <a:fillRect/>
          </a:stretch>
        </p:blipFill>
        <p:spPr>
          <a:xfrm>
            <a:off x="152400" y="2971431"/>
            <a:ext cx="4533900" cy="3699546"/>
          </a:xfrm>
          <a:prstGeom prst="rect">
            <a:avLst/>
          </a:prstGeom>
        </p:spPr>
      </p:pic>
    </p:spTree>
    <p:extLst>
      <p:ext uri="{BB962C8B-B14F-4D97-AF65-F5344CB8AC3E}">
        <p14:creationId xmlns:p14="http://schemas.microsoft.com/office/powerpoint/2010/main" val="239293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a:t>Let Projects </a:t>
            </a:r>
            <a:r>
              <a:rPr lang="en-US" sz="2400" dirty="0" smtClean="0"/>
              <a:t>APR - JUN 2019:</a:t>
            </a:r>
            <a:endParaRPr lang="en-US" sz="2400" dirty="0"/>
          </a:p>
        </p:txBody>
      </p:sp>
      <p:sp>
        <p:nvSpPr>
          <p:cNvPr id="5" name="Rectangle 4"/>
          <p:cNvSpPr/>
          <p:nvPr/>
        </p:nvSpPr>
        <p:spPr>
          <a:xfrm>
            <a:off x="76200" y="1602485"/>
            <a:ext cx="4943253" cy="1569660"/>
          </a:xfrm>
          <a:prstGeom prst="rect">
            <a:avLst/>
          </a:prstGeom>
        </p:spPr>
        <p:txBody>
          <a:bodyPr wrap="square">
            <a:spAutoFit/>
          </a:bodyPr>
          <a:lstStyle/>
          <a:p>
            <a:r>
              <a:rPr lang="en-US" sz="1200" dirty="0" smtClean="0"/>
              <a:t>Project ID: 111043</a:t>
            </a:r>
          </a:p>
          <a:p>
            <a:r>
              <a:rPr lang="en-US" sz="1200" dirty="0" smtClean="0"/>
              <a:t>Project Title: SR 924 / I-80 Cable Median Barrier</a:t>
            </a:r>
          </a:p>
          <a:p>
            <a:r>
              <a:rPr lang="en-US" sz="1200" dirty="0" smtClean="0"/>
              <a:t>County: Luzerne</a:t>
            </a:r>
          </a:p>
          <a:p>
            <a:r>
              <a:rPr lang="en-US" sz="1200" dirty="0" smtClean="0"/>
              <a:t>Municipality: Hazleton City &amp; </a:t>
            </a:r>
            <a:r>
              <a:rPr lang="en-US" sz="1200" dirty="0" err="1" smtClean="0"/>
              <a:t>Hazle</a:t>
            </a:r>
            <a:r>
              <a:rPr lang="en-US" sz="1200" dirty="0" smtClean="0"/>
              <a:t>, Black Creek, &amp; Nescopeck Townships</a:t>
            </a:r>
          </a:p>
          <a:p>
            <a:r>
              <a:rPr lang="en-US" sz="1200" dirty="0" smtClean="0"/>
              <a:t>Route: State Route 924 &amp; I-80</a:t>
            </a:r>
          </a:p>
          <a:p>
            <a:r>
              <a:rPr lang="en-US" sz="1200" dirty="0" smtClean="0"/>
              <a:t>Improvement Type</a:t>
            </a:r>
            <a:r>
              <a:rPr lang="en-US" sz="1200" dirty="0"/>
              <a:t>: </a:t>
            </a:r>
            <a:r>
              <a:rPr lang="en-US" sz="1200" dirty="0" smtClean="0"/>
              <a:t>Guiderail Maintenance</a:t>
            </a:r>
          </a:p>
          <a:p>
            <a:r>
              <a:rPr lang="en-US" sz="1200" dirty="0" smtClean="0"/>
              <a:t>Let Date</a:t>
            </a:r>
            <a:r>
              <a:rPr lang="en-US" sz="1200" dirty="0"/>
              <a:t>: </a:t>
            </a:r>
            <a:r>
              <a:rPr lang="en-US" sz="1200" dirty="0" smtClean="0"/>
              <a:t>5.9.2019</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304800"/>
            <a:ext cx="2667000" cy="10668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125378"/>
            <a:ext cx="4861772" cy="3524417"/>
          </a:xfrm>
          <a:prstGeom prst="rect">
            <a:avLst/>
          </a:prstGeom>
        </p:spPr>
      </p:pic>
      <p:sp>
        <p:nvSpPr>
          <p:cNvPr id="4" name="Rectangle 3"/>
          <p:cNvSpPr/>
          <p:nvPr/>
        </p:nvSpPr>
        <p:spPr>
          <a:xfrm>
            <a:off x="5073549" y="5233134"/>
            <a:ext cx="4200747" cy="1477328"/>
          </a:xfrm>
          <a:prstGeom prst="rect">
            <a:avLst/>
          </a:prstGeom>
        </p:spPr>
        <p:txBody>
          <a:bodyPr wrap="square">
            <a:spAutoFit/>
          </a:bodyPr>
          <a:lstStyle/>
          <a:p>
            <a:r>
              <a:rPr lang="en-US" dirty="0" smtClean="0"/>
              <a:t>Median </a:t>
            </a:r>
            <a:r>
              <a:rPr lang="en-US" dirty="0"/>
              <a:t>Barrier installation on State Route 924 and on State Route 80 in Hazleton City, and </a:t>
            </a:r>
            <a:r>
              <a:rPr lang="en-US" dirty="0" err="1"/>
              <a:t>Hazle</a:t>
            </a:r>
            <a:r>
              <a:rPr lang="en-US" dirty="0"/>
              <a:t>, Black Creek and Nescopeck Townships, Luzerne County.</a:t>
            </a:r>
            <a:endParaRPr lang="en-US" sz="1600" dirty="0"/>
          </a:p>
        </p:txBody>
      </p:sp>
      <p:pic>
        <p:nvPicPr>
          <p:cNvPr id="3" name="Picture 2"/>
          <p:cNvPicPr>
            <a:picLocks noChangeAspect="1"/>
          </p:cNvPicPr>
          <p:nvPr/>
        </p:nvPicPr>
        <p:blipFill>
          <a:blip r:embed="rId4"/>
          <a:stretch>
            <a:fillRect/>
          </a:stretch>
        </p:blipFill>
        <p:spPr>
          <a:xfrm>
            <a:off x="5014172" y="1663152"/>
            <a:ext cx="3977428" cy="3509315"/>
          </a:xfrm>
          <a:prstGeom prst="rect">
            <a:avLst/>
          </a:prstGeom>
        </p:spPr>
      </p:pic>
    </p:spTree>
    <p:extLst>
      <p:ext uri="{BB962C8B-B14F-4D97-AF65-F5344CB8AC3E}">
        <p14:creationId xmlns:p14="http://schemas.microsoft.com/office/powerpoint/2010/main" val="217255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a:t>Let Projects </a:t>
            </a:r>
            <a:r>
              <a:rPr lang="en-US" sz="2400" dirty="0" smtClean="0"/>
              <a:t>APR – JUN 2019:</a:t>
            </a:r>
            <a:endParaRPr lang="en-US" sz="2400" dirty="0"/>
          </a:p>
        </p:txBody>
      </p:sp>
      <p:sp>
        <p:nvSpPr>
          <p:cNvPr id="5" name="Rectangle 4"/>
          <p:cNvSpPr/>
          <p:nvPr/>
        </p:nvSpPr>
        <p:spPr>
          <a:xfrm>
            <a:off x="76200" y="1602485"/>
            <a:ext cx="4943253" cy="1384995"/>
          </a:xfrm>
          <a:prstGeom prst="rect">
            <a:avLst/>
          </a:prstGeom>
        </p:spPr>
        <p:txBody>
          <a:bodyPr wrap="square">
            <a:spAutoFit/>
          </a:bodyPr>
          <a:lstStyle/>
          <a:p>
            <a:r>
              <a:rPr lang="en-US" sz="1200" dirty="0" smtClean="0"/>
              <a:t>Project ID</a:t>
            </a:r>
            <a:r>
              <a:rPr lang="en-US" sz="1200" dirty="0"/>
              <a:t>: </a:t>
            </a:r>
            <a:r>
              <a:rPr lang="en-US" sz="1200" dirty="0" smtClean="0"/>
              <a:t>102556</a:t>
            </a:r>
          </a:p>
          <a:p>
            <a:r>
              <a:rPr lang="en-US" sz="1200" dirty="0" smtClean="0"/>
              <a:t>Project Title: SR 11 Federal Paving</a:t>
            </a:r>
          </a:p>
          <a:p>
            <a:r>
              <a:rPr lang="en-US" sz="1200" dirty="0" smtClean="0"/>
              <a:t>County: Luzerne	</a:t>
            </a:r>
          </a:p>
          <a:p>
            <a:r>
              <a:rPr lang="en-US" sz="1200" dirty="0" smtClean="0"/>
              <a:t>Municipality: Plymouth, Edwardsville, Kingston, &amp; Forty Fort</a:t>
            </a:r>
          </a:p>
          <a:p>
            <a:r>
              <a:rPr lang="en-US" sz="1200" dirty="0" smtClean="0"/>
              <a:t>Route</a:t>
            </a:r>
            <a:r>
              <a:rPr lang="en-US" sz="1200" dirty="0"/>
              <a:t>: State Route </a:t>
            </a:r>
            <a:r>
              <a:rPr lang="en-US" sz="1200" dirty="0" smtClean="0"/>
              <a:t>11</a:t>
            </a:r>
          </a:p>
          <a:p>
            <a:r>
              <a:rPr lang="en-US" sz="1200" dirty="0" smtClean="0"/>
              <a:t>Improvement Type: Resurfacing</a:t>
            </a:r>
          </a:p>
          <a:p>
            <a:r>
              <a:rPr lang="en-US" sz="1200" dirty="0" smtClean="0"/>
              <a:t>Let Date</a:t>
            </a:r>
            <a:r>
              <a:rPr lang="en-US" sz="1200" dirty="0"/>
              <a:t>: </a:t>
            </a:r>
            <a:r>
              <a:rPr lang="en-US" sz="1200" dirty="0" smtClean="0"/>
              <a:t>5.23.2019</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304800"/>
            <a:ext cx="2667000" cy="1066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9190" y="1675689"/>
            <a:ext cx="4178610" cy="3201112"/>
          </a:xfrm>
          <a:prstGeom prst="rect">
            <a:avLst/>
          </a:prstGeom>
        </p:spPr>
      </p:pic>
      <p:sp>
        <p:nvSpPr>
          <p:cNvPr id="6" name="Rectangle 5"/>
          <p:cNvSpPr/>
          <p:nvPr/>
        </p:nvSpPr>
        <p:spPr>
          <a:xfrm>
            <a:off x="4914899" y="4876801"/>
            <a:ext cx="4191000" cy="1754326"/>
          </a:xfrm>
          <a:prstGeom prst="rect">
            <a:avLst/>
          </a:prstGeom>
        </p:spPr>
        <p:txBody>
          <a:bodyPr wrap="square">
            <a:spAutoFit/>
          </a:bodyPr>
          <a:lstStyle/>
          <a:p>
            <a:r>
              <a:rPr lang="en-US" dirty="0"/>
              <a:t>Resurfacing on State Route 11 from Lower Broadway Street to High Road and from Lower Road to Church Street, in Plymouth Township and Edwardsville, Kingston, and Forty Fort Boroughs, Luzerne County</a:t>
            </a:r>
            <a:endParaRPr lang="en-US" sz="15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987480"/>
            <a:ext cx="4622491" cy="4632520"/>
          </a:xfrm>
          <a:prstGeom prst="rect">
            <a:avLst/>
          </a:prstGeom>
        </p:spPr>
      </p:pic>
    </p:spTree>
    <p:extLst>
      <p:ext uri="{BB962C8B-B14F-4D97-AF65-F5344CB8AC3E}">
        <p14:creationId xmlns:p14="http://schemas.microsoft.com/office/powerpoint/2010/main" val="2504337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a:t>Let Projects </a:t>
            </a:r>
            <a:r>
              <a:rPr lang="en-US" sz="2400" dirty="0" smtClean="0"/>
              <a:t>APR – JUN 2019:</a:t>
            </a:r>
            <a:endParaRPr lang="en-US" sz="2400" dirty="0"/>
          </a:p>
        </p:txBody>
      </p:sp>
      <p:sp>
        <p:nvSpPr>
          <p:cNvPr id="5" name="Rectangle 4"/>
          <p:cNvSpPr/>
          <p:nvPr/>
        </p:nvSpPr>
        <p:spPr>
          <a:xfrm>
            <a:off x="76200" y="1602485"/>
            <a:ext cx="4943253" cy="1384995"/>
          </a:xfrm>
          <a:prstGeom prst="rect">
            <a:avLst/>
          </a:prstGeom>
        </p:spPr>
        <p:txBody>
          <a:bodyPr wrap="square">
            <a:spAutoFit/>
          </a:bodyPr>
          <a:lstStyle/>
          <a:p>
            <a:r>
              <a:rPr lang="en-US" sz="1200" dirty="0" smtClean="0"/>
              <a:t>Project ID: 112465</a:t>
            </a:r>
          </a:p>
          <a:p>
            <a:r>
              <a:rPr lang="en-US" sz="1200" dirty="0" smtClean="0"/>
              <a:t>Project Title</a:t>
            </a:r>
            <a:r>
              <a:rPr lang="en-US" sz="1200" dirty="0"/>
              <a:t>: </a:t>
            </a:r>
            <a:r>
              <a:rPr lang="en-US" sz="1200" dirty="0" smtClean="0"/>
              <a:t>SR 11 Federal Curb Ramps</a:t>
            </a:r>
          </a:p>
          <a:p>
            <a:r>
              <a:rPr lang="en-US" sz="1200" dirty="0" smtClean="0"/>
              <a:t>County: Luzerne</a:t>
            </a:r>
          </a:p>
          <a:p>
            <a:r>
              <a:rPr lang="en-US" sz="1200" dirty="0" smtClean="0"/>
              <a:t>Municipality: Forty Fort, Kingston, &amp; Wyoming Boroughs</a:t>
            </a:r>
          </a:p>
          <a:p>
            <a:r>
              <a:rPr lang="en-US" sz="1200" dirty="0" smtClean="0"/>
              <a:t>Route</a:t>
            </a:r>
            <a:r>
              <a:rPr lang="en-US" sz="1200" dirty="0"/>
              <a:t>: </a:t>
            </a:r>
            <a:r>
              <a:rPr lang="en-US" sz="1200" dirty="0" smtClean="0"/>
              <a:t>State Route 11</a:t>
            </a:r>
          </a:p>
          <a:p>
            <a:r>
              <a:rPr lang="en-US" sz="1200" dirty="0" smtClean="0"/>
              <a:t>Improvement Type</a:t>
            </a:r>
            <a:r>
              <a:rPr lang="en-US" sz="1200" dirty="0"/>
              <a:t>: </a:t>
            </a:r>
            <a:r>
              <a:rPr lang="en-US" sz="1200" dirty="0" smtClean="0"/>
              <a:t>ADA Curb Cuts</a:t>
            </a:r>
            <a:endParaRPr lang="en-US" sz="1200" dirty="0" smtClean="0"/>
          </a:p>
          <a:p>
            <a:r>
              <a:rPr lang="en-US" sz="1200" dirty="0" smtClean="0"/>
              <a:t>Let Date</a:t>
            </a:r>
            <a:r>
              <a:rPr lang="en-US" sz="1200" dirty="0"/>
              <a:t>: </a:t>
            </a:r>
            <a:r>
              <a:rPr lang="en-US" sz="1200" dirty="0" smtClean="0"/>
              <a:t>5.23.2019</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304800"/>
            <a:ext cx="2667000" cy="10668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1117" y="1639496"/>
            <a:ext cx="4381366" cy="362363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887" y="3197580"/>
            <a:ext cx="4419230" cy="4516476"/>
          </a:xfrm>
          <a:prstGeom prst="rect">
            <a:avLst/>
          </a:prstGeom>
        </p:spPr>
      </p:pic>
      <p:sp>
        <p:nvSpPr>
          <p:cNvPr id="3" name="Rectangle 2"/>
          <p:cNvSpPr/>
          <p:nvPr/>
        </p:nvSpPr>
        <p:spPr>
          <a:xfrm>
            <a:off x="4567506" y="5302646"/>
            <a:ext cx="4572000" cy="1200329"/>
          </a:xfrm>
          <a:prstGeom prst="rect">
            <a:avLst/>
          </a:prstGeom>
        </p:spPr>
        <p:txBody>
          <a:bodyPr>
            <a:spAutoFit/>
          </a:bodyPr>
          <a:lstStyle/>
          <a:p>
            <a:r>
              <a:rPr lang="en-US" dirty="0"/>
              <a:t>Curb ramp installation on State Route 11 from Breese Street to Church Street in Forty Fort, Kingston, and Wyoming Boroughs, Luzerne County.</a:t>
            </a:r>
          </a:p>
        </p:txBody>
      </p:sp>
    </p:spTree>
    <p:extLst>
      <p:ext uri="{BB962C8B-B14F-4D97-AF65-F5344CB8AC3E}">
        <p14:creationId xmlns:p14="http://schemas.microsoft.com/office/powerpoint/2010/main" val="290994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a:t>Let Projects </a:t>
            </a:r>
            <a:r>
              <a:rPr lang="en-US" sz="2400" dirty="0" smtClean="0"/>
              <a:t>APR – JUN 2019:</a:t>
            </a:r>
            <a:endParaRPr lang="en-US" sz="2400" dirty="0"/>
          </a:p>
        </p:txBody>
      </p:sp>
      <p:sp>
        <p:nvSpPr>
          <p:cNvPr id="5" name="Rectangle 4"/>
          <p:cNvSpPr/>
          <p:nvPr/>
        </p:nvSpPr>
        <p:spPr>
          <a:xfrm>
            <a:off x="76200" y="1602485"/>
            <a:ext cx="4943253" cy="1384995"/>
          </a:xfrm>
          <a:prstGeom prst="rect">
            <a:avLst/>
          </a:prstGeom>
        </p:spPr>
        <p:txBody>
          <a:bodyPr wrap="square">
            <a:spAutoFit/>
          </a:bodyPr>
          <a:lstStyle/>
          <a:p>
            <a:r>
              <a:rPr lang="en-US" sz="1200" dirty="0" smtClean="0"/>
              <a:t>Project ID: 112466</a:t>
            </a:r>
          </a:p>
          <a:p>
            <a:r>
              <a:rPr lang="en-US" sz="1200" dirty="0" smtClean="0"/>
              <a:t>Project Title</a:t>
            </a:r>
            <a:r>
              <a:rPr lang="en-US" sz="1200" dirty="0"/>
              <a:t>: </a:t>
            </a:r>
            <a:r>
              <a:rPr lang="en-US" sz="1200" dirty="0" smtClean="0"/>
              <a:t>SR 11 Federal Curb Ramps</a:t>
            </a:r>
          </a:p>
          <a:p>
            <a:r>
              <a:rPr lang="en-US" sz="1200" dirty="0" smtClean="0"/>
              <a:t>County: Luzerne</a:t>
            </a:r>
          </a:p>
          <a:p>
            <a:r>
              <a:rPr lang="en-US" sz="1200" dirty="0" smtClean="0"/>
              <a:t>Municipality: Wyoming, Exeter, &amp; West Pittston Boroughs</a:t>
            </a:r>
          </a:p>
          <a:p>
            <a:r>
              <a:rPr lang="en-US" sz="1200" dirty="0" smtClean="0"/>
              <a:t>Route</a:t>
            </a:r>
            <a:r>
              <a:rPr lang="en-US" sz="1200" dirty="0"/>
              <a:t>: </a:t>
            </a:r>
            <a:r>
              <a:rPr lang="en-US" sz="1200" dirty="0" smtClean="0"/>
              <a:t>State Route 11</a:t>
            </a:r>
          </a:p>
          <a:p>
            <a:r>
              <a:rPr lang="en-US" sz="1200" dirty="0" smtClean="0"/>
              <a:t>Improvement Type</a:t>
            </a:r>
            <a:r>
              <a:rPr lang="en-US" sz="1200" dirty="0"/>
              <a:t>: </a:t>
            </a:r>
            <a:r>
              <a:rPr lang="en-US" sz="1200" dirty="0" smtClean="0"/>
              <a:t>ADA Curb Cuts</a:t>
            </a:r>
            <a:endParaRPr lang="en-US" sz="1200" dirty="0" smtClean="0"/>
          </a:p>
          <a:p>
            <a:r>
              <a:rPr lang="en-US" sz="1200" dirty="0" smtClean="0"/>
              <a:t>Let Date</a:t>
            </a:r>
            <a:r>
              <a:rPr lang="en-US" sz="1200" dirty="0"/>
              <a:t>: </a:t>
            </a:r>
            <a:r>
              <a:rPr lang="en-US" sz="1200" dirty="0" smtClean="0"/>
              <a:t>5.23.2019</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304800"/>
            <a:ext cx="2667000" cy="10668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9500" y="1639496"/>
            <a:ext cx="4512099" cy="362363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595" y="2951854"/>
            <a:ext cx="4338906" cy="3732118"/>
          </a:xfrm>
          <a:prstGeom prst="rect">
            <a:avLst/>
          </a:prstGeom>
        </p:spPr>
      </p:pic>
      <p:sp>
        <p:nvSpPr>
          <p:cNvPr id="3" name="Rectangle 2"/>
          <p:cNvSpPr/>
          <p:nvPr/>
        </p:nvSpPr>
        <p:spPr>
          <a:xfrm>
            <a:off x="4567506" y="5302646"/>
            <a:ext cx="4572000" cy="1200329"/>
          </a:xfrm>
          <a:prstGeom prst="rect">
            <a:avLst/>
          </a:prstGeom>
        </p:spPr>
        <p:txBody>
          <a:bodyPr>
            <a:spAutoFit/>
          </a:bodyPr>
          <a:lstStyle/>
          <a:p>
            <a:r>
              <a:rPr lang="en-US" dirty="0" smtClean="0"/>
              <a:t>Curb </a:t>
            </a:r>
            <a:r>
              <a:rPr lang="en-US" dirty="0"/>
              <a:t>ramp installation on State Route 11 from Breese Street to Luzerne Avenue in Wyoming, Exeter, and West Pittston Boroughs, Luzerne County.</a:t>
            </a:r>
          </a:p>
        </p:txBody>
      </p:sp>
    </p:spTree>
    <p:extLst>
      <p:ext uri="{BB962C8B-B14F-4D97-AF65-F5344CB8AC3E}">
        <p14:creationId xmlns:p14="http://schemas.microsoft.com/office/powerpoint/2010/main" val="161532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a:t>Let Projects </a:t>
            </a:r>
            <a:r>
              <a:rPr lang="en-US" sz="2400" dirty="0" smtClean="0"/>
              <a:t>APR – JUN 2019:</a:t>
            </a:r>
            <a:endParaRPr lang="en-US" sz="2400" dirty="0"/>
          </a:p>
        </p:txBody>
      </p:sp>
      <p:sp>
        <p:nvSpPr>
          <p:cNvPr id="5" name="Rectangle 4"/>
          <p:cNvSpPr/>
          <p:nvPr/>
        </p:nvSpPr>
        <p:spPr>
          <a:xfrm>
            <a:off x="76200" y="1602485"/>
            <a:ext cx="4943253" cy="1569660"/>
          </a:xfrm>
          <a:prstGeom prst="rect">
            <a:avLst/>
          </a:prstGeom>
        </p:spPr>
        <p:txBody>
          <a:bodyPr wrap="square">
            <a:spAutoFit/>
          </a:bodyPr>
          <a:lstStyle/>
          <a:p>
            <a:r>
              <a:rPr lang="en-US" sz="1200" dirty="0"/>
              <a:t>Project ID: </a:t>
            </a:r>
            <a:r>
              <a:rPr lang="en-US" sz="1200" dirty="0" smtClean="0"/>
              <a:t>102558</a:t>
            </a:r>
            <a:endParaRPr lang="en-US" sz="1200" dirty="0"/>
          </a:p>
          <a:p>
            <a:r>
              <a:rPr lang="en-US" sz="1200" dirty="0"/>
              <a:t>Project Title: </a:t>
            </a:r>
            <a:r>
              <a:rPr lang="en-US" sz="1200" dirty="0" smtClean="0"/>
              <a:t>Fed Aid Paving 4-19-FP1 SR 115, 1017, &amp; 2035</a:t>
            </a:r>
            <a:endParaRPr lang="en-US" sz="1200" dirty="0"/>
          </a:p>
          <a:p>
            <a:r>
              <a:rPr lang="en-US" sz="1200" dirty="0"/>
              <a:t>County: </a:t>
            </a:r>
            <a:r>
              <a:rPr lang="en-US" sz="1200" dirty="0" smtClean="0"/>
              <a:t>Luzerne</a:t>
            </a:r>
            <a:endParaRPr lang="en-US" sz="1200" dirty="0"/>
          </a:p>
          <a:p>
            <a:r>
              <a:rPr lang="en-US" sz="1200" dirty="0"/>
              <a:t>Municipality: </a:t>
            </a:r>
            <a:r>
              <a:rPr lang="en-US" sz="1200" dirty="0" smtClean="0"/>
              <a:t>Buck, Bear Creek, Pittston Township, Forty Fort, </a:t>
            </a:r>
          </a:p>
          <a:p>
            <a:r>
              <a:rPr lang="en-US" sz="1200" dirty="0" smtClean="0"/>
              <a:t>Swoyersville, &amp; </a:t>
            </a:r>
            <a:r>
              <a:rPr lang="en-US" sz="1200" dirty="0" err="1" smtClean="0"/>
              <a:t>Dupont</a:t>
            </a:r>
            <a:endParaRPr lang="en-US" sz="1200" dirty="0"/>
          </a:p>
          <a:p>
            <a:r>
              <a:rPr lang="en-US" sz="1200" dirty="0"/>
              <a:t>Route: </a:t>
            </a:r>
            <a:r>
              <a:rPr lang="en-US" sz="1200" dirty="0" smtClean="0"/>
              <a:t>115, 1017, &amp; 2025</a:t>
            </a:r>
            <a:endParaRPr lang="en-US" sz="1200" dirty="0"/>
          </a:p>
          <a:p>
            <a:r>
              <a:rPr lang="en-US" sz="1200" dirty="0"/>
              <a:t>Improvement Type: </a:t>
            </a:r>
            <a:r>
              <a:rPr lang="en-US" sz="1200" dirty="0" smtClean="0"/>
              <a:t>Resurfacing </a:t>
            </a:r>
          </a:p>
          <a:p>
            <a:r>
              <a:rPr lang="en-US" sz="1200" dirty="0" smtClean="0"/>
              <a:t>Let </a:t>
            </a:r>
            <a:r>
              <a:rPr lang="en-US" sz="1200" dirty="0"/>
              <a:t>Date: </a:t>
            </a:r>
            <a:r>
              <a:rPr lang="en-US" sz="1200" dirty="0" smtClean="0"/>
              <a:t>6.6.2019</a:t>
            </a:r>
            <a:endParaRPr lang="en-US" sz="120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304800"/>
            <a:ext cx="2667000" cy="1066800"/>
          </a:xfrm>
          <a:prstGeom prst="rect">
            <a:avLst/>
          </a:prstGeom>
        </p:spPr>
      </p:pic>
      <p:sp>
        <p:nvSpPr>
          <p:cNvPr id="3" name="Rectangle 2"/>
          <p:cNvSpPr/>
          <p:nvPr/>
        </p:nvSpPr>
        <p:spPr>
          <a:xfrm>
            <a:off x="4648199" y="5034455"/>
            <a:ext cx="4419601" cy="1600438"/>
          </a:xfrm>
          <a:prstGeom prst="rect">
            <a:avLst/>
          </a:prstGeom>
        </p:spPr>
        <p:txBody>
          <a:bodyPr wrap="square">
            <a:spAutoFit/>
          </a:bodyPr>
          <a:lstStyle/>
          <a:p>
            <a:r>
              <a:rPr lang="en-US" dirty="0"/>
              <a:t> </a:t>
            </a:r>
            <a:r>
              <a:rPr lang="en-US" sz="1600" dirty="0"/>
              <a:t>Federal Aid Paving on SRs 115 (Buck/Bear Creek Boulevard), 1017 (Slocum St), and 2035 (Bear Creek Rd/Main St) in Buck, Bear Creek and Pittston Townships, Forty Fort, Swoyersville, and </a:t>
            </a:r>
            <a:r>
              <a:rPr lang="en-US" sz="1600" dirty="0" err="1"/>
              <a:t>Dupont</a:t>
            </a:r>
            <a:r>
              <a:rPr lang="en-US" sz="1600" dirty="0"/>
              <a:t> Boroughs, and Pittston City, Luzerne County.</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199" y="1602486"/>
            <a:ext cx="4343401" cy="347061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3172145"/>
            <a:ext cx="4495799" cy="3457255"/>
          </a:xfrm>
          <a:prstGeom prst="rect">
            <a:avLst/>
          </a:prstGeom>
        </p:spPr>
      </p:pic>
    </p:spTree>
    <p:extLst>
      <p:ext uri="{BB962C8B-B14F-4D97-AF65-F5344CB8AC3E}">
        <p14:creationId xmlns:p14="http://schemas.microsoft.com/office/powerpoint/2010/main" val="89951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a:t>Let Projects </a:t>
            </a:r>
            <a:r>
              <a:rPr lang="en-US" sz="2400" dirty="0" smtClean="0"/>
              <a:t>APR – JUN 2019:</a:t>
            </a:r>
            <a:endParaRPr lang="en-US" sz="2400" dirty="0"/>
          </a:p>
        </p:txBody>
      </p:sp>
      <p:sp>
        <p:nvSpPr>
          <p:cNvPr id="5" name="Rectangle 4"/>
          <p:cNvSpPr/>
          <p:nvPr/>
        </p:nvSpPr>
        <p:spPr>
          <a:xfrm>
            <a:off x="76200" y="1602485"/>
            <a:ext cx="4943253" cy="1384995"/>
          </a:xfrm>
          <a:prstGeom prst="rect">
            <a:avLst/>
          </a:prstGeom>
        </p:spPr>
        <p:txBody>
          <a:bodyPr wrap="square">
            <a:spAutoFit/>
          </a:bodyPr>
          <a:lstStyle/>
          <a:p>
            <a:r>
              <a:rPr lang="en-US" sz="1200" dirty="0"/>
              <a:t>Project ID</a:t>
            </a:r>
            <a:r>
              <a:rPr lang="en-US" sz="1200" dirty="0" smtClean="0"/>
              <a:t>: 9079</a:t>
            </a:r>
            <a:endParaRPr lang="en-US" sz="1200" dirty="0"/>
          </a:p>
          <a:p>
            <a:r>
              <a:rPr lang="en-US" sz="1200" dirty="0"/>
              <a:t>Project Title: </a:t>
            </a:r>
            <a:r>
              <a:rPr lang="en-US" sz="1200" dirty="0" smtClean="0"/>
              <a:t>SR 93 over Nescopeck Creek</a:t>
            </a:r>
          </a:p>
          <a:p>
            <a:r>
              <a:rPr lang="en-US" sz="1200" dirty="0" smtClean="0"/>
              <a:t>County</a:t>
            </a:r>
            <a:r>
              <a:rPr lang="en-US" sz="1200" dirty="0"/>
              <a:t>: </a:t>
            </a:r>
            <a:r>
              <a:rPr lang="en-US" sz="1200" dirty="0" smtClean="0"/>
              <a:t>Luzerne</a:t>
            </a:r>
            <a:endParaRPr lang="en-US" sz="1200" dirty="0"/>
          </a:p>
          <a:p>
            <a:r>
              <a:rPr lang="en-US" sz="1200" dirty="0"/>
              <a:t>Municipality: </a:t>
            </a:r>
            <a:r>
              <a:rPr lang="en-US" sz="1200" dirty="0" smtClean="0"/>
              <a:t>Sugarloaf Township</a:t>
            </a:r>
          </a:p>
          <a:p>
            <a:r>
              <a:rPr lang="en-US" sz="1200" dirty="0" smtClean="0"/>
              <a:t>Route</a:t>
            </a:r>
            <a:r>
              <a:rPr lang="en-US" sz="1200" dirty="0"/>
              <a:t>: </a:t>
            </a:r>
            <a:r>
              <a:rPr lang="en-US" sz="1200" dirty="0" smtClean="0"/>
              <a:t>State Route 93</a:t>
            </a:r>
          </a:p>
          <a:p>
            <a:r>
              <a:rPr lang="en-US" sz="1200" dirty="0" smtClean="0"/>
              <a:t>Improvement </a:t>
            </a:r>
            <a:r>
              <a:rPr lang="en-US" sz="1200" dirty="0"/>
              <a:t>Type: </a:t>
            </a:r>
            <a:r>
              <a:rPr lang="en-US" sz="1200" dirty="0" smtClean="0"/>
              <a:t>Bridge Replacement</a:t>
            </a:r>
            <a:endParaRPr lang="en-US" sz="1200" dirty="0"/>
          </a:p>
          <a:p>
            <a:r>
              <a:rPr lang="en-US" sz="1200" dirty="0"/>
              <a:t>Let Date: </a:t>
            </a:r>
            <a:r>
              <a:rPr lang="en-US" sz="1200" dirty="0" smtClean="0"/>
              <a:t>6.20.2019</a:t>
            </a:r>
            <a:endParaRPr lang="en-US" sz="1200"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304800"/>
            <a:ext cx="2667000" cy="1066800"/>
          </a:xfrm>
          <a:prstGeom prst="rect">
            <a:avLst/>
          </a:prstGeom>
        </p:spPr>
      </p:pic>
      <p:sp>
        <p:nvSpPr>
          <p:cNvPr id="3" name="Rectangle 2"/>
          <p:cNvSpPr/>
          <p:nvPr/>
        </p:nvSpPr>
        <p:spPr>
          <a:xfrm>
            <a:off x="4763767" y="5339477"/>
            <a:ext cx="4324815" cy="1246495"/>
          </a:xfrm>
          <a:prstGeom prst="rect">
            <a:avLst/>
          </a:prstGeom>
        </p:spPr>
        <p:txBody>
          <a:bodyPr wrap="square">
            <a:spAutoFit/>
          </a:bodyPr>
          <a:lstStyle/>
          <a:p>
            <a:r>
              <a:rPr lang="en-US" dirty="0"/>
              <a:t> </a:t>
            </a:r>
            <a:r>
              <a:rPr lang="en-US" dirty="0" smtClean="0"/>
              <a:t>Bridge </a:t>
            </a:r>
            <a:r>
              <a:rPr lang="en-US" dirty="0"/>
              <a:t>replacement on State Route 93 (Berwick-Hazelton Highway) over Nescopeck Creek in Sugarloaf Township, Luzerne County.</a:t>
            </a:r>
            <a:endParaRPr lang="en-US" sz="1500" dirty="0">
              <a:cs typeface="Aparajita"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2985" y="1602485"/>
            <a:ext cx="4236827" cy="369356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2959177"/>
            <a:ext cx="4395328" cy="5499023"/>
          </a:xfrm>
          <a:prstGeom prst="rect">
            <a:avLst/>
          </a:prstGeom>
        </p:spPr>
      </p:pic>
    </p:spTree>
    <p:extLst>
      <p:ext uri="{BB962C8B-B14F-4D97-AF65-F5344CB8AC3E}">
        <p14:creationId xmlns:p14="http://schemas.microsoft.com/office/powerpoint/2010/main" val="92361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Grid</Template>
  <TotalTime>5837</TotalTime>
  <Words>622</Words>
  <Application>Microsoft Office PowerPoint</Application>
  <PresentationFormat>On-screen Show (4:3)</PresentationFormat>
  <Paragraphs>94</Paragraphs>
  <Slides>11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Aparajita</vt:lpstr>
      <vt:lpstr>Calibri</vt:lpstr>
      <vt:lpstr>Franklin Gothic Medium</vt:lpstr>
      <vt:lpstr>Wingdings</vt:lpstr>
      <vt:lpstr>Wingdings 2</vt:lpstr>
      <vt:lpstr>Grid</vt:lpstr>
      <vt:lpstr>Lackawanna/Luzerne MPO </vt:lpstr>
      <vt:lpstr>LeT PROJECTS </vt:lpstr>
      <vt:lpstr>Let Projects APR – JUN 2019:</vt:lpstr>
      <vt:lpstr>Let Projects APR - JUN 2019:</vt:lpstr>
      <vt:lpstr>Let Projects APR – JUN 2019:</vt:lpstr>
      <vt:lpstr>Let Projects APR – JUN 2019:</vt:lpstr>
      <vt:lpstr>Let Projects APR – JUN 2019:</vt:lpstr>
      <vt:lpstr>Let Projects APR – JUN 2019:</vt:lpstr>
      <vt:lpstr>Let Projects APR – JUN 2019:</vt:lpstr>
      <vt:lpstr>Let Projects APR - JUN 2019:</vt:lpstr>
      <vt:lpstr>Let Projects APR - JUN 2019:</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Lackawanna/Luzerne MPO</dc:title>
  <dc:creator>Butch, Dan</dc:creator>
  <cp:lastModifiedBy>Petrini, John</cp:lastModifiedBy>
  <cp:revision>163</cp:revision>
  <dcterms:created xsi:type="dcterms:W3CDTF">2017-07-10T14:30:44Z</dcterms:created>
  <dcterms:modified xsi:type="dcterms:W3CDTF">2019-04-15T13:07:39Z</dcterms:modified>
</cp:coreProperties>
</file>