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867" r:id="rId2"/>
  </p:sldMasterIdLst>
  <p:notesMasterIdLst>
    <p:notesMasterId r:id="rId17"/>
  </p:notesMasterIdLst>
  <p:handoutMasterIdLst>
    <p:handoutMasterId r:id="rId18"/>
  </p:handoutMasterIdLst>
  <p:sldIdLst>
    <p:sldId id="280" r:id="rId3"/>
    <p:sldId id="298" r:id="rId4"/>
    <p:sldId id="285" r:id="rId5"/>
    <p:sldId id="287" r:id="rId6"/>
    <p:sldId id="288" r:id="rId7"/>
    <p:sldId id="289" r:id="rId8"/>
    <p:sldId id="290" r:id="rId9"/>
    <p:sldId id="291" r:id="rId10"/>
    <p:sldId id="293" r:id="rId11"/>
    <p:sldId id="295" r:id="rId12"/>
    <p:sldId id="297" r:id="rId13"/>
    <p:sldId id="294" r:id="rId14"/>
    <p:sldId id="296" r:id="rId15"/>
    <p:sldId id="286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5CB2E47-6F41-409B-AD22-834AE1EFF186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AD6744A-403D-42A1-BFE7-61DA46EE7C6C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2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25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0373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8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27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519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54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31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38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4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1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2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9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t>4/3/2019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4730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  <p:sldLayoutId id="2147484879" r:id="rId12"/>
    <p:sldLayoutId id="2147484880" r:id="rId13"/>
    <p:sldLayoutId id="2147484881" r:id="rId14"/>
    <p:sldLayoutId id="2147484882" r:id="rId15"/>
    <p:sldLayoutId id="2147484883" r:id="rId16"/>
    <p:sldLayoutId id="2147484884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870791" y="2733708"/>
            <a:ext cx="5953664" cy="15831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District 4-0 LLTS HSIP Plan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8" name="Picture 4" descr="Image result for penndo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9" y="5763899"/>
            <a:ext cx="3067574" cy="7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5E941-79EC-447F-B167-1E07D5BB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A1425B-3828-4D16-BD7D-AEAEE9C45D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036" y="2977662"/>
            <a:ext cx="5373252" cy="35988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33174-8A32-4A7E-ABAC-7498359C31EB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9613861" cy="6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Lackawanna Co. S.R. 2008 proposed location.</a:t>
            </a:r>
          </a:p>
        </p:txBody>
      </p:sp>
    </p:spTree>
    <p:extLst>
      <p:ext uri="{BB962C8B-B14F-4D97-AF65-F5344CB8AC3E}">
        <p14:creationId xmlns:p14="http://schemas.microsoft.com/office/powerpoint/2010/main" val="406361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27B9-A15F-401A-92F7-52D67BF93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935EE7-A267-48A0-AB20-5D32A2AE1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657" y="2977662"/>
            <a:ext cx="6086420" cy="35988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CD3ECC-2C10-40BE-A0DF-DDE06FAA0999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9613861" cy="6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Luzerne Co. S.R. 0309 proposed location.</a:t>
            </a:r>
          </a:p>
        </p:txBody>
      </p:sp>
    </p:spTree>
    <p:extLst>
      <p:ext uri="{BB962C8B-B14F-4D97-AF65-F5344CB8AC3E}">
        <p14:creationId xmlns:p14="http://schemas.microsoft.com/office/powerpoint/2010/main" val="120881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3FAEB-C6BC-4B4A-93A2-7698AE9FC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C5D916-4604-4E5A-B695-438556454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5680" y="2977662"/>
            <a:ext cx="5583141" cy="35988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CF5C81C-2390-4779-BB7F-525C524715C1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9613861" cy="6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Luzerne Co. S.R. 0115 proposed locations.</a:t>
            </a:r>
          </a:p>
        </p:txBody>
      </p:sp>
    </p:spTree>
    <p:extLst>
      <p:ext uri="{BB962C8B-B14F-4D97-AF65-F5344CB8AC3E}">
        <p14:creationId xmlns:p14="http://schemas.microsoft.com/office/powerpoint/2010/main" val="257977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16B3-D0DD-454D-82D7-74A73B596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18B614-E1F3-4E48-8985-4460EC34D2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731" y="2977662"/>
            <a:ext cx="6179039" cy="35988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9353B4-E586-4F13-8124-36784D436F46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9613861" cy="6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Luzerne Co. S.R. 2024 proposed location.</a:t>
            </a:r>
          </a:p>
        </p:txBody>
      </p:sp>
    </p:spTree>
    <p:extLst>
      <p:ext uri="{BB962C8B-B14F-4D97-AF65-F5344CB8AC3E}">
        <p14:creationId xmlns:p14="http://schemas.microsoft.com/office/powerpoint/2010/main" val="127882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4-0 LLTS HSIP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336873"/>
            <a:ext cx="10058563" cy="4202150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Questions ???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   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7011-9355-482F-AB10-242108E03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44B35D-DD9A-434E-BE4C-DC1376B5B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018" y="2953489"/>
            <a:ext cx="7630465" cy="359886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E8CC43-BE09-4D4B-A916-F99DFA9C3FB6}"/>
              </a:ext>
            </a:extLst>
          </p:cNvPr>
          <p:cNvSpPr txBox="1">
            <a:spLocks/>
          </p:cNvSpPr>
          <p:nvPr/>
        </p:nvSpPr>
        <p:spPr>
          <a:xfrm>
            <a:off x="556274" y="2158493"/>
            <a:ext cx="9613861" cy="6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High Friction Surface Treatment</a:t>
            </a:r>
          </a:p>
        </p:txBody>
      </p:sp>
    </p:spTree>
    <p:extLst>
      <p:ext uri="{BB962C8B-B14F-4D97-AF65-F5344CB8AC3E}">
        <p14:creationId xmlns:p14="http://schemas.microsoft.com/office/powerpoint/2010/main" val="10576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District 4-0 LLTS HSIP Plan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0321" y="2336873"/>
            <a:ext cx="10058563" cy="420215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High Friction Surface Treatment Project:</a:t>
            </a:r>
          </a:p>
          <a:p>
            <a:endParaRPr lang="en-US" dirty="0"/>
          </a:p>
          <a:p>
            <a:pPr lvl="2"/>
            <a:r>
              <a:rPr lang="en-US" dirty="0"/>
              <a:t>MPMS# 112763 / S.R. 0006 Sec. HFS  / S.R. 6 High Friction Surface</a:t>
            </a:r>
          </a:p>
          <a:p>
            <a:pPr lvl="2"/>
            <a:r>
              <a:rPr lang="en-US" dirty="0"/>
              <a:t>Description of work: Placement of epoxy embedded with a hardened stone (Bauxite) on the roadway surface. Installation of chevron signing as needed and line painting.</a:t>
            </a:r>
          </a:p>
          <a:p>
            <a:pPr lvl="2"/>
            <a:r>
              <a:rPr lang="en-US" dirty="0"/>
              <a:t>Purpose: To increase the skid resistance of pavements to allow vehicles to remain in the travel lane and reduce braking distance. Increase delineation with signs.</a:t>
            </a:r>
          </a:p>
          <a:p>
            <a:pPr lvl="2"/>
            <a:r>
              <a:rPr lang="en-US" dirty="0"/>
              <a:t>Need: To reduce crashes at locations with above average crash rates located on the MPO Network Screening List, High Crash Location List or Crash Cluster Lists.</a:t>
            </a:r>
          </a:p>
          <a:p>
            <a:pPr lvl="2"/>
            <a:r>
              <a:rPr lang="en-US" dirty="0"/>
              <a:t>Costs: Preliminary Engineering: $10,000  Construction: $1,400,000</a:t>
            </a:r>
          </a:p>
          <a:p>
            <a:pPr lvl="2"/>
            <a:r>
              <a:rPr lang="en-US" dirty="0"/>
              <a:t>LET Date: 7/25/2019  Completion: 12/31/2019</a:t>
            </a:r>
          </a:p>
          <a:p>
            <a:pPr marL="914400" lvl="2" indent="0">
              <a:buNone/>
            </a:pPr>
            <a:r>
              <a:rPr lang="en-US" dirty="0"/>
              <a:t>   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4C0C-AB10-4074-9D27-8EE0FC1C2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87BA-2E51-4474-AC44-DDE06C31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4614"/>
            <a:ext cx="9613861" cy="55473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Luzerne Co. Jackson Twp. S.R. 0029 existing High Friction Surface Treatment.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59342D-D838-470E-8478-2F3D5B9EE8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497" y="2649349"/>
            <a:ext cx="5221508" cy="391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0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4C0C-AB10-4074-9D27-8EE0FC1C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856" y="780335"/>
            <a:ext cx="9613861" cy="1080938"/>
          </a:xfrm>
        </p:spPr>
        <p:txBody>
          <a:bodyPr/>
          <a:lstStyle/>
          <a:p>
            <a:r>
              <a:rPr lang="en-US" dirty="0"/>
              <a:t>District 4-0 LLTS HSIP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87BA-2E51-4474-AC44-DDE06C312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94614"/>
            <a:ext cx="9613861" cy="765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Luzerne Co. Hanover Twp. S.R. 0309 NB existing High Friction Surface Treatment.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80B1C3-0784-408D-86C0-E03955363D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424" y="2675112"/>
            <a:ext cx="5355368" cy="40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6E1A2-9C74-4450-8317-2F97AD2D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2FCC1-BED3-45DA-8FC5-B6C9313A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6508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Lackawanna Co. Carbondale Twp. S.R. 0006 existing High Friction Surface Treatment.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AF60CD-803E-4F5C-A557-C8B039DF1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908" y="2756482"/>
            <a:ext cx="5156076" cy="38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199DB-C15A-476E-A2A9-C8FA7FBD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D89F5-8207-4E7C-B948-6B29C839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5551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Lackawanna Co. </a:t>
            </a:r>
            <a:r>
              <a:rPr lang="en-US" dirty="0" err="1"/>
              <a:t>Vandling</a:t>
            </a:r>
            <a:r>
              <a:rPr lang="en-US" dirty="0"/>
              <a:t> Borough S.R. 0171 existing High Friction Surface Treatment.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EA8D7-DBDD-4447-AEBB-2216D41E5D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53" y="2827084"/>
            <a:ext cx="5181601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AEF8-6C79-4222-9491-96169BA64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CAF85-D29A-455E-A48F-212FB64F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6407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Lackawanna Co. S.R. 0006 proposed locations.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C546F4-50A0-49B4-B4AA-BC2DCD3CF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25" y="2818855"/>
            <a:ext cx="6693051" cy="349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75B4-F3F6-4085-B85F-16523D7A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4-0 LLTS HSIP Plan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CF32F7B-7957-4DEA-9A13-853213B2C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55" y="2799282"/>
            <a:ext cx="5468498" cy="359886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16CD17-DC51-421A-87AE-50362D0395C9}"/>
              </a:ext>
            </a:extLst>
          </p:cNvPr>
          <p:cNvSpPr txBox="1">
            <a:spLocks/>
          </p:cNvSpPr>
          <p:nvPr/>
        </p:nvSpPr>
        <p:spPr>
          <a:xfrm>
            <a:off x="556274" y="2158493"/>
            <a:ext cx="9613861" cy="64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Lackawanna Co. S.R. 0106 proposed location.</a:t>
            </a:r>
          </a:p>
        </p:txBody>
      </p:sp>
    </p:spTree>
    <p:extLst>
      <p:ext uri="{BB962C8B-B14F-4D97-AF65-F5344CB8AC3E}">
        <p14:creationId xmlns:p14="http://schemas.microsoft.com/office/powerpoint/2010/main" val="22242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344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Trebuchet MS</vt:lpstr>
      <vt:lpstr>Berlin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  <vt:lpstr>District 4-0 LLTS HSIP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2017-08-11T14:40:06Z</dcterms:created>
  <dcterms:modified xsi:type="dcterms:W3CDTF">2019-04-03T12:33:46Z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